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2AA6"/>
    <a:srgbClr val="AE3BCD"/>
    <a:srgbClr val="8C2BC7"/>
    <a:srgbClr val="9999FF"/>
    <a:srgbClr val="A16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6" d="100"/>
          <a:sy n="16" d="100"/>
        </p:scale>
        <p:origin x="16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ED9FAE-581B-41CD-88D2-3E70EE44724F}"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181113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ED9FAE-581B-41CD-88D2-3E70EE44724F}"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1515883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ED9FAE-581B-41CD-88D2-3E70EE44724F}"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169995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ED9FAE-581B-41CD-88D2-3E70EE44724F}"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2914978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ED9FAE-581B-41CD-88D2-3E70EE44724F}"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30874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ED9FAE-581B-41CD-88D2-3E70EE44724F}" type="datetimeFigureOut">
              <a:rPr lang="en-US" smtClean="0"/>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134003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ED9FAE-581B-41CD-88D2-3E70EE44724F}" type="datetimeFigureOut">
              <a:rPr lang="en-US" smtClean="0"/>
              <a:t>6/2/2024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2997805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ED9FAE-581B-41CD-88D2-3E70EE44724F}" type="datetimeFigureOut">
              <a:rPr lang="en-US" smtClean="0"/>
              <a:t>6/2/2024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261790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D9FAE-581B-41CD-88D2-3E70EE44724F}" type="datetimeFigureOut">
              <a:rPr lang="en-US" smtClean="0"/>
              <a:t>6/2/2024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2437312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28ED9FAE-581B-41CD-88D2-3E70EE44724F}" type="datetimeFigureOut">
              <a:rPr lang="en-US" smtClean="0"/>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2386113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28ED9FAE-581B-41CD-88D2-3E70EE44724F}" type="datetimeFigureOut">
              <a:rPr lang="en-US" smtClean="0"/>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1C61E-E51D-46BE-96E8-790DC43E3BE0}" type="slidenum">
              <a:rPr lang="en-US" smtClean="0"/>
              <a:t>‹#›</a:t>
            </a:fld>
            <a:endParaRPr lang="en-US"/>
          </a:p>
        </p:txBody>
      </p:sp>
    </p:spTree>
    <p:extLst>
      <p:ext uri="{BB962C8B-B14F-4D97-AF65-F5344CB8AC3E}">
        <p14:creationId xmlns:p14="http://schemas.microsoft.com/office/powerpoint/2010/main" val="408255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8ED9FAE-581B-41CD-88D2-3E70EE44724F}" type="datetimeFigureOut">
              <a:rPr lang="en-US" smtClean="0"/>
              <a:t>6/2/2024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78D1C61E-E51D-46BE-96E8-790DC43E3BE0}" type="slidenum">
              <a:rPr lang="en-US" smtClean="0"/>
              <a:t>‹#›</a:t>
            </a:fld>
            <a:endParaRPr lang="en-US"/>
          </a:p>
        </p:txBody>
      </p:sp>
    </p:spTree>
    <p:extLst>
      <p:ext uri="{BB962C8B-B14F-4D97-AF65-F5344CB8AC3E}">
        <p14:creationId xmlns:p14="http://schemas.microsoft.com/office/powerpoint/2010/main" val="3608860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B262D38-55AA-37D9-2FA7-BDA5EDC22F69}"/>
              </a:ext>
            </a:extLst>
          </p:cNvPr>
          <p:cNvSpPr/>
          <p:nvPr/>
        </p:nvSpPr>
        <p:spPr>
          <a:xfrm>
            <a:off x="182880" y="5573673"/>
            <a:ext cx="11947654" cy="8923606"/>
          </a:xfrm>
          <a:prstGeom prst="roundRect">
            <a:avLst/>
          </a:prstGeom>
          <a:gradFill flip="none" rotWithShape="1">
            <a:gsLst>
              <a:gs pos="0">
                <a:srgbClr val="8B2AA6">
                  <a:tint val="66000"/>
                  <a:satMod val="160000"/>
                </a:srgbClr>
              </a:gs>
              <a:gs pos="50000">
                <a:srgbClr val="8B2AA6">
                  <a:tint val="44500"/>
                  <a:satMod val="160000"/>
                </a:srgbClr>
              </a:gs>
              <a:gs pos="100000">
                <a:srgbClr val="8B2AA6">
                  <a:tint val="23500"/>
                  <a:satMod val="160000"/>
                </a:srgbClr>
              </a:gs>
            </a:gsLst>
            <a:lin ang="16200000" scaled="1"/>
            <a:tileRect/>
          </a:gradFill>
          <a:ln>
            <a:solidFill>
              <a:srgbClr val="AE3B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939DE30-A351-2C7F-523F-5039910749DA}"/>
              </a:ext>
            </a:extLst>
          </p:cNvPr>
          <p:cNvSpPr/>
          <p:nvPr/>
        </p:nvSpPr>
        <p:spPr>
          <a:xfrm>
            <a:off x="0" y="-132993"/>
            <a:ext cx="43891200" cy="5440680"/>
          </a:xfrm>
          <a:prstGeom prst="rect">
            <a:avLst/>
          </a:prstGeom>
          <a:solidFill>
            <a:srgbClr val="7030A0">
              <a:alpha val="78039"/>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BFD2B3F-6793-78AE-F3B1-67339D4DB77D}"/>
              </a:ext>
            </a:extLst>
          </p:cNvPr>
          <p:cNvSpPr txBox="1"/>
          <p:nvPr/>
        </p:nvSpPr>
        <p:spPr>
          <a:xfrm>
            <a:off x="11841480" y="1750844"/>
            <a:ext cx="28163520" cy="1938992"/>
          </a:xfrm>
          <a:prstGeom prst="rect">
            <a:avLst/>
          </a:prstGeom>
          <a:noFill/>
        </p:spPr>
        <p:txBody>
          <a:bodyPr wrap="square" rtlCol="0">
            <a:spAutoFit/>
          </a:bodyPr>
          <a:lstStyle/>
          <a:p>
            <a:r>
              <a:rPr lang="en-US" sz="12000" dirty="0">
                <a:solidFill>
                  <a:schemeClr val="bg1"/>
                </a:solidFill>
                <a:latin typeface="Elephant" panose="02020904090505020303" pitchFamily="18" charset="0"/>
              </a:rPr>
              <a:t>Travel management system</a:t>
            </a:r>
          </a:p>
        </p:txBody>
      </p:sp>
      <p:pic>
        <p:nvPicPr>
          <p:cNvPr id="6" name="Picture 5">
            <a:extLst>
              <a:ext uri="{FF2B5EF4-FFF2-40B4-BE49-F238E27FC236}">
                <a16:creationId xmlns:a16="http://schemas.microsoft.com/office/drawing/2014/main" id="{33523671-E196-44D5-4FB8-0FAB760F6295}"/>
              </a:ext>
            </a:extLst>
          </p:cNvPr>
          <p:cNvPicPr>
            <a:picLocks noChangeAspect="1"/>
          </p:cNvPicPr>
          <p:nvPr/>
        </p:nvPicPr>
        <p:blipFill>
          <a:blip r:embed="rId2"/>
          <a:stretch>
            <a:fillRect/>
          </a:stretch>
        </p:blipFill>
        <p:spPr>
          <a:xfrm>
            <a:off x="1375295" y="765797"/>
            <a:ext cx="8683105" cy="39090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extBox 7">
            <a:extLst>
              <a:ext uri="{FF2B5EF4-FFF2-40B4-BE49-F238E27FC236}">
                <a16:creationId xmlns:a16="http://schemas.microsoft.com/office/drawing/2014/main" id="{D57F9BE7-0CCF-EAA1-D281-2B45D5B41ED5}"/>
              </a:ext>
            </a:extLst>
          </p:cNvPr>
          <p:cNvSpPr txBox="1"/>
          <p:nvPr/>
        </p:nvSpPr>
        <p:spPr>
          <a:xfrm>
            <a:off x="1375295" y="6322516"/>
            <a:ext cx="5989320" cy="1107996"/>
          </a:xfrm>
          <a:prstGeom prst="rect">
            <a:avLst/>
          </a:prstGeom>
          <a:noFill/>
        </p:spPr>
        <p:txBody>
          <a:bodyPr wrap="square" rtlCol="0">
            <a:spAutoFit/>
          </a:bodyPr>
          <a:lstStyle/>
          <a:p>
            <a:r>
              <a:rPr lang="en-US" sz="6600" dirty="0">
                <a:latin typeface="Elephant" panose="02020904090505020303" pitchFamily="18" charset="0"/>
              </a:rPr>
              <a:t>Introduction </a:t>
            </a:r>
          </a:p>
        </p:txBody>
      </p:sp>
      <p:sp>
        <p:nvSpPr>
          <p:cNvPr id="9" name="TextBox 8">
            <a:extLst>
              <a:ext uri="{FF2B5EF4-FFF2-40B4-BE49-F238E27FC236}">
                <a16:creationId xmlns:a16="http://schemas.microsoft.com/office/drawing/2014/main" id="{2EB9C6C9-298D-4C1D-6D03-0A6DE88CBEC9}"/>
              </a:ext>
            </a:extLst>
          </p:cNvPr>
          <p:cNvSpPr txBox="1"/>
          <p:nvPr/>
        </p:nvSpPr>
        <p:spPr>
          <a:xfrm>
            <a:off x="1150390" y="7790943"/>
            <a:ext cx="9456650" cy="5262979"/>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It’s a website of travel management system which will help to book interesting tours to top attractive destinations. It’s also include tour packages and offers at most affordable prices. It’s easy to access and also helpful for admin purposes.</a:t>
            </a:r>
          </a:p>
        </p:txBody>
      </p:sp>
      <p:pic>
        <p:nvPicPr>
          <p:cNvPr id="2" name="Picture 1">
            <a:extLst>
              <a:ext uri="{FF2B5EF4-FFF2-40B4-BE49-F238E27FC236}">
                <a16:creationId xmlns:a16="http://schemas.microsoft.com/office/drawing/2014/main" id="{A948C20E-9C64-42C7-C582-037201FA6A7B}"/>
              </a:ext>
            </a:extLst>
          </p:cNvPr>
          <p:cNvPicPr>
            <a:picLocks noChangeAspect="1"/>
          </p:cNvPicPr>
          <p:nvPr/>
        </p:nvPicPr>
        <p:blipFill>
          <a:blip r:embed="rId3"/>
          <a:stretch>
            <a:fillRect/>
          </a:stretch>
        </p:blipFill>
        <p:spPr>
          <a:xfrm>
            <a:off x="0" y="29349910"/>
            <a:ext cx="43891200" cy="3568490"/>
          </a:xfrm>
          <a:prstGeom prst="rect">
            <a:avLst/>
          </a:prstGeom>
        </p:spPr>
      </p:pic>
      <p:pic>
        <p:nvPicPr>
          <p:cNvPr id="13" name="Picture 12">
            <a:extLst>
              <a:ext uri="{FF2B5EF4-FFF2-40B4-BE49-F238E27FC236}">
                <a16:creationId xmlns:a16="http://schemas.microsoft.com/office/drawing/2014/main" id="{D1719449-5105-AD4D-1DE5-758CC7D74F5D}"/>
              </a:ext>
            </a:extLst>
          </p:cNvPr>
          <p:cNvPicPr>
            <a:picLocks noChangeAspect="1"/>
          </p:cNvPicPr>
          <p:nvPr/>
        </p:nvPicPr>
        <p:blipFill>
          <a:blip r:embed="rId4"/>
          <a:stretch>
            <a:fillRect/>
          </a:stretch>
        </p:blipFill>
        <p:spPr>
          <a:xfrm>
            <a:off x="35874456" y="5573673"/>
            <a:ext cx="7395093" cy="4221396"/>
          </a:xfrm>
          <a:prstGeom prst="rect">
            <a:avLst/>
          </a:prstGeom>
        </p:spPr>
      </p:pic>
      <p:pic>
        <p:nvPicPr>
          <p:cNvPr id="14" name="Picture 13">
            <a:extLst>
              <a:ext uri="{FF2B5EF4-FFF2-40B4-BE49-F238E27FC236}">
                <a16:creationId xmlns:a16="http://schemas.microsoft.com/office/drawing/2014/main" id="{28F9DAEB-E591-28EF-AAF4-BB638BFFCA79}"/>
              </a:ext>
            </a:extLst>
          </p:cNvPr>
          <p:cNvPicPr>
            <a:picLocks noChangeAspect="1"/>
          </p:cNvPicPr>
          <p:nvPr/>
        </p:nvPicPr>
        <p:blipFill>
          <a:blip r:embed="rId4"/>
          <a:stretch>
            <a:fillRect/>
          </a:stretch>
        </p:blipFill>
        <p:spPr>
          <a:xfrm>
            <a:off x="26825844" y="5603101"/>
            <a:ext cx="8565385" cy="3896553"/>
          </a:xfrm>
          <a:prstGeom prst="rect">
            <a:avLst/>
          </a:prstGeom>
        </p:spPr>
      </p:pic>
      <p:pic>
        <p:nvPicPr>
          <p:cNvPr id="15" name="Picture 14">
            <a:extLst>
              <a:ext uri="{FF2B5EF4-FFF2-40B4-BE49-F238E27FC236}">
                <a16:creationId xmlns:a16="http://schemas.microsoft.com/office/drawing/2014/main" id="{E9CCBEB1-A969-28BE-1E46-E4CE2280FE00}"/>
              </a:ext>
            </a:extLst>
          </p:cNvPr>
          <p:cNvPicPr>
            <a:picLocks noChangeAspect="1"/>
          </p:cNvPicPr>
          <p:nvPr/>
        </p:nvPicPr>
        <p:blipFill>
          <a:blip r:embed="rId4"/>
          <a:stretch>
            <a:fillRect/>
          </a:stretch>
        </p:blipFill>
        <p:spPr>
          <a:xfrm>
            <a:off x="319279" y="15460630"/>
            <a:ext cx="14521617" cy="2580150"/>
          </a:xfrm>
          <a:prstGeom prst="rect">
            <a:avLst/>
          </a:prstGeom>
        </p:spPr>
      </p:pic>
      <p:pic>
        <p:nvPicPr>
          <p:cNvPr id="17" name="Picture 16">
            <a:extLst>
              <a:ext uri="{FF2B5EF4-FFF2-40B4-BE49-F238E27FC236}">
                <a16:creationId xmlns:a16="http://schemas.microsoft.com/office/drawing/2014/main" id="{7F1AC612-0D6A-156F-2141-5AAE603B07E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322948" y="5752293"/>
            <a:ext cx="13286091" cy="89236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TextBox 20">
            <a:extLst>
              <a:ext uri="{FF2B5EF4-FFF2-40B4-BE49-F238E27FC236}">
                <a16:creationId xmlns:a16="http://schemas.microsoft.com/office/drawing/2014/main" id="{8F01B649-4F73-1E8A-3ACC-DB00AEC21F38}"/>
              </a:ext>
            </a:extLst>
          </p:cNvPr>
          <p:cNvSpPr txBox="1"/>
          <p:nvPr/>
        </p:nvSpPr>
        <p:spPr>
          <a:xfrm>
            <a:off x="27093217" y="6081104"/>
            <a:ext cx="7722987" cy="3416320"/>
          </a:xfrm>
          <a:prstGeom prst="rect">
            <a:avLst/>
          </a:prstGeom>
          <a:noFill/>
        </p:spPr>
        <p:txBody>
          <a:bodyPr wrap="square" rtlCol="0">
            <a:spAutoFit/>
          </a:bodyPr>
          <a:lstStyle/>
          <a:p>
            <a:r>
              <a:rPr lang="en-US" sz="5400" dirty="0">
                <a:latin typeface="Elephant" panose="02020904090505020303" pitchFamily="18" charset="0"/>
              </a:rPr>
              <a:t>Login</a:t>
            </a:r>
            <a:r>
              <a:rPr lang="en-US" sz="5400" b="1" dirty="0">
                <a:latin typeface="Elephant" panose="02020904090505020303" pitchFamily="18" charset="0"/>
              </a:rPr>
              <a:t>  </a:t>
            </a:r>
            <a:r>
              <a:rPr lang="en-US" sz="5400" dirty="0">
                <a:latin typeface="Elephant" panose="02020904090505020303" pitchFamily="18" charset="0"/>
              </a:rPr>
              <a:t>&amp; register interface</a:t>
            </a:r>
            <a:endParaRPr lang="en-US" sz="5400" dirty="0"/>
          </a:p>
          <a:p>
            <a:r>
              <a:rPr lang="en-US" sz="3600" dirty="0">
                <a:latin typeface="Times New Roman" panose="02020603050405020304" pitchFamily="18" charset="0"/>
                <a:cs typeface="Times New Roman" panose="02020603050405020304" pitchFamily="18" charset="0"/>
              </a:rPr>
              <a:t>For registered customer they can easily access any packages and book it accordingly: </a:t>
            </a:r>
          </a:p>
        </p:txBody>
      </p:sp>
      <p:pic>
        <p:nvPicPr>
          <p:cNvPr id="23" name="Picture 22">
            <a:extLst>
              <a:ext uri="{FF2B5EF4-FFF2-40B4-BE49-F238E27FC236}">
                <a16:creationId xmlns:a16="http://schemas.microsoft.com/office/drawing/2014/main" id="{6DE0986D-FB52-A9BF-5F96-C93F70B905B0}"/>
              </a:ext>
            </a:extLst>
          </p:cNvPr>
          <p:cNvPicPr>
            <a:picLocks noChangeAspect="1"/>
          </p:cNvPicPr>
          <p:nvPr/>
        </p:nvPicPr>
        <p:blipFill>
          <a:blip r:embed="rId6"/>
          <a:stretch>
            <a:fillRect/>
          </a:stretch>
        </p:blipFill>
        <p:spPr>
          <a:xfrm>
            <a:off x="27089874" y="9905971"/>
            <a:ext cx="5586089" cy="4941165"/>
          </a:xfrm>
          <a:prstGeom prst="rect">
            <a:avLst/>
          </a:prstGeom>
          <a:ln>
            <a:noFill/>
          </a:ln>
          <a:effectLst>
            <a:softEdge rad="112500"/>
          </a:effectLst>
        </p:spPr>
      </p:pic>
      <p:pic>
        <p:nvPicPr>
          <p:cNvPr id="25" name="Picture 24">
            <a:extLst>
              <a:ext uri="{FF2B5EF4-FFF2-40B4-BE49-F238E27FC236}">
                <a16:creationId xmlns:a16="http://schemas.microsoft.com/office/drawing/2014/main" id="{E90C855E-E9C3-5C00-3AC7-84E10A7723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93793" y="9963325"/>
            <a:ext cx="5275728" cy="4883811"/>
          </a:xfrm>
          <a:prstGeom prst="rect">
            <a:avLst/>
          </a:prstGeom>
          <a:ln>
            <a:noFill/>
          </a:ln>
          <a:effectLst>
            <a:softEdge rad="112500"/>
          </a:effectLst>
        </p:spPr>
      </p:pic>
      <p:sp>
        <p:nvSpPr>
          <p:cNvPr id="26" name="TextBox 25">
            <a:extLst>
              <a:ext uri="{FF2B5EF4-FFF2-40B4-BE49-F238E27FC236}">
                <a16:creationId xmlns:a16="http://schemas.microsoft.com/office/drawing/2014/main" id="{667F29A0-AABD-3874-5F2F-A05C210FCA8B}"/>
              </a:ext>
            </a:extLst>
          </p:cNvPr>
          <p:cNvSpPr txBox="1"/>
          <p:nvPr/>
        </p:nvSpPr>
        <p:spPr>
          <a:xfrm>
            <a:off x="36302345" y="5848794"/>
            <a:ext cx="12755880" cy="1107996"/>
          </a:xfrm>
          <a:prstGeom prst="rect">
            <a:avLst/>
          </a:prstGeom>
          <a:noFill/>
        </p:spPr>
        <p:txBody>
          <a:bodyPr wrap="square" rtlCol="0">
            <a:spAutoFit/>
          </a:bodyPr>
          <a:lstStyle/>
          <a:p>
            <a:r>
              <a:rPr lang="en-US" sz="6600" dirty="0">
                <a:latin typeface="Elephant" panose="02020904090505020303" pitchFamily="18" charset="0"/>
              </a:rPr>
              <a:t>Change profile</a:t>
            </a:r>
          </a:p>
        </p:txBody>
      </p:sp>
      <p:sp>
        <p:nvSpPr>
          <p:cNvPr id="28" name="TextBox 27">
            <a:extLst>
              <a:ext uri="{FF2B5EF4-FFF2-40B4-BE49-F238E27FC236}">
                <a16:creationId xmlns:a16="http://schemas.microsoft.com/office/drawing/2014/main" id="{DE7652D3-8241-D964-B847-EAE03DC5A65D}"/>
              </a:ext>
            </a:extLst>
          </p:cNvPr>
          <p:cNvSpPr txBox="1"/>
          <p:nvPr/>
        </p:nvSpPr>
        <p:spPr>
          <a:xfrm>
            <a:off x="36604582" y="7422691"/>
            <a:ext cx="6720840" cy="1446550"/>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If customer wants than he can also change the profile</a:t>
            </a:r>
          </a:p>
        </p:txBody>
      </p:sp>
      <p:pic>
        <p:nvPicPr>
          <p:cNvPr id="30" name="Picture 29">
            <a:extLst>
              <a:ext uri="{FF2B5EF4-FFF2-40B4-BE49-F238E27FC236}">
                <a16:creationId xmlns:a16="http://schemas.microsoft.com/office/drawing/2014/main" id="{237DE023-89A0-396E-91E7-B028D3F1DF44}"/>
              </a:ext>
            </a:extLst>
          </p:cNvPr>
          <p:cNvPicPr>
            <a:picLocks noChangeAspect="1"/>
          </p:cNvPicPr>
          <p:nvPr/>
        </p:nvPicPr>
        <p:blipFill>
          <a:blip r:embed="rId8"/>
          <a:stretch>
            <a:fillRect/>
          </a:stretch>
        </p:blipFill>
        <p:spPr>
          <a:xfrm>
            <a:off x="38187351" y="10061054"/>
            <a:ext cx="5158923" cy="4786081"/>
          </a:xfrm>
          <a:prstGeom prst="rect">
            <a:avLst/>
          </a:prstGeom>
        </p:spPr>
      </p:pic>
      <p:sp>
        <p:nvSpPr>
          <p:cNvPr id="31" name="TextBox 30">
            <a:extLst>
              <a:ext uri="{FF2B5EF4-FFF2-40B4-BE49-F238E27FC236}">
                <a16:creationId xmlns:a16="http://schemas.microsoft.com/office/drawing/2014/main" id="{3C8373A4-3B74-2369-395F-2C6B21802A1B}"/>
              </a:ext>
            </a:extLst>
          </p:cNvPr>
          <p:cNvSpPr txBox="1"/>
          <p:nvPr/>
        </p:nvSpPr>
        <p:spPr>
          <a:xfrm>
            <a:off x="857309" y="15553510"/>
            <a:ext cx="5824287" cy="1107996"/>
          </a:xfrm>
          <a:prstGeom prst="rect">
            <a:avLst/>
          </a:prstGeom>
          <a:noFill/>
        </p:spPr>
        <p:txBody>
          <a:bodyPr wrap="square" rtlCol="0">
            <a:spAutoFit/>
          </a:bodyPr>
          <a:lstStyle/>
          <a:p>
            <a:r>
              <a:rPr lang="en-US" sz="6600" dirty="0">
                <a:latin typeface="Elephant" panose="02020904090505020303" pitchFamily="18" charset="0"/>
              </a:rPr>
              <a:t>packages</a:t>
            </a:r>
          </a:p>
        </p:txBody>
      </p:sp>
      <p:sp>
        <p:nvSpPr>
          <p:cNvPr id="32" name="TextBox 31">
            <a:extLst>
              <a:ext uri="{FF2B5EF4-FFF2-40B4-BE49-F238E27FC236}">
                <a16:creationId xmlns:a16="http://schemas.microsoft.com/office/drawing/2014/main" id="{11DA421D-DEC3-80A0-859E-DD5D03C90982}"/>
              </a:ext>
            </a:extLst>
          </p:cNvPr>
          <p:cNvSpPr txBox="1"/>
          <p:nvPr/>
        </p:nvSpPr>
        <p:spPr>
          <a:xfrm>
            <a:off x="760615" y="16712642"/>
            <a:ext cx="8881225" cy="1200329"/>
          </a:xfrm>
          <a:prstGeom prst="rect">
            <a:avLst/>
          </a:prstGeom>
          <a:noFill/>
        </p:spPr>
        <p:txBody>
          <a:bodyPr wrap="square" rtlCol="0">
            <a:spAutoFit/>
          </a:bodyPr>
          <a:lstStyle/>
          <a:p>
            <a:r>
              <a:rPr lang="en-US" sz="3600" dirty="0"/>
              <a:t>Customer can explore packages that is offer by the company </a:t>
            </a:r>
          </a:p>
        </p:txBody>
      </p:sp>
      <p:pic>
        <p:nvPicPr>
          <p:cNvPr id="34" name="Picture 33">
            <a:extLst>
              <a:ext uri="{FF2B5EF4-FFF2-40B4-BE49-F238E27FC236}">
                <a16:creationId xmlns:a16="http://schemas.microsoft.com/office/drawing/2014/main" id="{06222D8C-92BA-130A-BFDD-D5B1EEDCAAD3}"/>
              </a:ext>
            </a:extLst>
          </p:cNvPr>
          <p:cNvPicPr>
            <a:picLocks noChangeAspect="1"/>
          </p:cNvPicPr>
          <p:nvPr/>
        </p:nvPicPr>
        <p:blipFill>
          <a:blip r:embed="rId9"/>
          <a:stretch>
            <a:fillRect/>
          </a:stretch>
        </p:blipFill>
        <p:spPr>
          <a:xfrm>
            <a:off x="536503" y="18773397"/>
            <a:ext cx="14185337" cy="9364086"/>
          </a:xfrm>
          <a:prstGeom prst="rect">
            <a:avLst/>
          </a:prstGeom>
        </p:spPr>
      </p:pic>
      <p:pic>
        <p:nvPicPr>
          <p:cNvPr id="35" name="Picture 34">
            <a:extLst>
              <a:ext uri="{FF2B5EF4-FFF2-40B4-BE49-F238E27FC236}">
                <a16:creationId xmlns:a16="http://schemas.microsoft.com/office/drawing/2014/main" id="{1F105D85-8307-C3FE-EDE5-BD88E94A534B}"/>
              </a:ext>
            </a:extLst>
          </p:cNvPr>
          <p:cNvPicPr>
            <a:picLocks noChangeAspect="1"/>
          </p:cNvPicPr>
          <p:nvPr/>
        </p:nvPicPr>
        <p:blipFill>
          <a:blip r:embed="rId4"/>
          <a:stretch>
            <a:fillRect/>
          </a:stretch>
        </p:blipFill>
        <p:spPr>
          <a:xfrm>
            <a:off x="15280794" y="16119257"/>
            <a:ext cx="12608406" cy="3315138"/>
          </a:xfrm>
          <a:prstGeom prst="rect">
            <a:avLst/>
          </a:prstGeom>
        </p:spPr>
      </p:pic>
      <p:pic>
        <p:nvPicPr>
          <p:cNvPr id="36" name="Picture 35">
            <a:extLst>
              <a:ext uri="{FF2B5EF4-FFF2-40B4-BE49-F238E27FC236}">
                <a16:creationId xmlns:a16="http://schemas.microsoft.com/office/drawing/2014/main" id="{59723346-9D4D-1435-F1DA-3B1BED1A7EFF}"/>
              </a:ext>
            </a:extLst>
          </p:cNvPr>
          <p:cNvPicPr>
            <a:picLocks noChangeAspect="1"/>
          </p:cNvPicPr>
          <p:nvPr/>
        </p:nvPicPr>
        <p:blipFill>
          <a:blip r:embed="rId4"/>
          <a:stretch>
            <a:fillRect/>
          </a:stretch>
        </p:blipFill>
        <p:spPr>
          <a:xfrm>
            <a:off x="28425703" y="25405406"/>
            <a:ext cx="14356983" cy="3819785"/>
          </a:xfrm>
          <a:prstGeom prst="rect">
            <a:avLst/>
          </a:prstGeom>
        </p:spPr>
      </p:pic>
      <p:sp>
        <p:nvSpPr>
          <p:cNvPr id="37" name="TextBox 36">
            <a:extLst>
              <a:ext uri="{FF2B5EF4-FFF2-40B4-BE49-F238E27FC236}">
                <a16:creationId xmlns:a16="http://schemas.microsoft.com/office/drawing/2014/main" id="{BE534761-82C7-0FA1-696C-9C4DA30F688B}"/>
              </a:ext>
            </a:extLst>
          </p:cNvPr>
          <p:cNvSpPr txBox="1"/>
          <p:nvPr/>
        </p:nvSpPr>
        <p:spPr>
          <a:xfrm>
            <a:off x="16110970" y="17461755"/>
            <a:ext cx="11442950" cy="1340575"/>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Customer can also see clients reviews and  about the historical past of the company </a:t>
            </a:r>
          </a:p>
        </p:txBody>
      </p:sp>
      <p:sp>
        <p:nvSpPr>
          <p:cNvPr id="38" name="TextBox 37">
            <a:extLst>
              <a:ext uri="{FF2B5EF4-FFF2-40B4-BE49-F238E27FC236}">
                <a16:creationId xmlns:a16="http://schemas.microsoft.com/office/drawing/2014/main" id="{30749214-E0C9-AC99-77BE-4C6FD9C1EF5A}"/>
              </a:ext>
            </a:extLst>
          </p:cNvPr>
          <p:cNvSpPr txBox="1"/>
          <p:nvPr/>
        </p:nvSpPr>
        <p:spPr>
          <a:xfrm>
            <a:off x="15943330" y="16435643"/>
            <a:ext cx="11778230" cy="923330"/>
          </a:xfrm>
          <a:prstGeom prst="rect">
            <a:avLst/>
          </a:prstGeom>
          <a:noFill/>
        </p:spPr>
        <p:txBody>
          <a:bodyPr wrap="square" rtlCol="0">
            <a:spAutoFit/>
          </a:bodyPr>
          <a:lstStyle/>
          <a:p>
            <a:r>
              <a:rPr lang="en-US" sz="5400" dirty="0">
                <a:latin typeface="Elephant" panose="02020904090505020303" pitchFamily="18" charset="0"/>
              </a:rPr>
              <a:t>About company and clients review</a:t>
            </a:r>
          </a:p>
        </p:txBody>
      </p:sp>
      <p:pic>
        <p:nvPicPr>
          <p:cNvPr id="40" name="Picture 39">
            <a:extLst>
              <a:ext uri="{FF2B5EF4-FFF2-40B4-BE49-F238E27FC236}">
                <a16:creationId xmlns:a16="http://schemas.microsoft.com/office/drawing/2014/main" id="{2651B281-1BAA-7351-1AA9-879B44F691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83302" y="20041391"/>
            <a:ext cx="12802503" cy="7746235"/>
          </a:xfrm>
          <a:prstGeom prst="rect">
            <a:avLst/>
          </a:prstGeom>
        </p:spPr>
      </p:pic>
      <p:pic>
        <p:nvPicPr>
          <p:cNvPr id="41" name="Picture 40">
            <a:extLst>
              <a:ext uri="{FF2B5EF4-FFF2-40B4-BE49-F238E27FC236}">
                <a16:creationId xmlns:a16="http://schemas.microsoft.com/office/drawing/2014/main" id="{89F1CCF8-4AB5-8636-6B5D-17B68D6233E9}"/>
              </a:ext>
            </a:extLst>
          </p:cNvPr>
          <p:cNvPicPr>
            <a:picLocks noChangeAspect="1"/>
          </p:cNvPicPr>
          <p:nvPr/>
        </p:nvPicPr>
        <p:blipFill>
          <a:blip r:embed="rId11"/>
          <a:stretch>
            <a:fillRect/>
          </a:stretch>
        </p:blipFill>
        <p:spPr>
          <a:xfrm>
            <a:off x="28254057" y="15155467"/>
            <a:ext cx="14521617" cy="2580150"/>
          </a:xfrm>
          <a:prstGeom prst="rect">
            <a:avLst/>
          </a:prstGeom>
        </p:spPr>
      </p:pic>
      <p:sp>
        <p:nvSpPr>
          <p:cNvPr id="42" name="TextBox 41">
            <a:extLst>
              <a:ext uri="{FF2B5EF4-FFF2-40B4-BE49-F238E27FC236}">
                <a16:creationId xmlns:a16="http://schemas.microsoft.com/office/drawing/2014/main" id="{A63E84AB-F407-F879-FF89-12B731C1196F}"/>
              </a:ext>
            </a:extLst>
          </p:cNvPr>
          <p:cNvSpPr txBox="1"/>
          <p:nvPr/>
        </p:nvSpPr>
        <p:spPr>
          <a:xfrm>
            <a:off x="29016960" y="15333890"/>
            <a:ext cx="11481824" cy="923330"/>
          </a:xfrm>
          <a:prstGeom prst="rect">
            <a:avLst/>
          </a:prstGeom>
          <a:noFill/>
        </p:spPr>
        <p:txBody>
          <a:bodyPr wrap="square" rtlCol="0">
            <a:spAutoFit/>
          </a:bodyPr>
          <a:lstStyle/>
          <a:p>
            <a:r>
              <a:rPr lang="en-US" sz="5400" dirty="0">
                <a:latin typeface="Elephant" panose="02020904090505020303" pitchFamily="18" charset="0"/>
              </a:rPr>
              <a:t>Booking interface</a:t>
            </a:r>
          </a:p>
        </p:txBody>
      </p:sp>
      <p:sp>
        <p:nvSpPr>
          <p:cNvPr id="43" name="TextBox 42">
            <a:extLst>
              <a:ext uri="{FF2B5EF4-FFF2-40B4-BE49-F238E27FC236}">
                <a16:creationId xmlns:a16="http://schemas.microsoft.com/office/drawing/2014/main" id="{B48EEB19-08D2-55BF-3719-146943DFC168}"/>
              </a:ext>
            </a:extLst>
          </p:cNvPr>
          <p:cNvSpPr txBox="1"/>
          <p:nvPr/>
        </p:nvSpPr>
        <p:spPr>
          <a:xfrm>
            <a:off x="29177673" y="16435643"/>
            <a:ext cx="13031103"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By filling up the form the customer can book his desirable tour</a:t>
            </a:r>
          </a:p>
        </p:txBody>
      </p:sp>
      <p:pic>
        <p:nvPicPr>
          <p:cNvPr id="45" name="Picture 44">
            <a:extLst>
              <a:ext uri="{FF2B5EF4-FFF2-40B4-BE49-F238E27FC236}">
                <a16:creationId xmlns:a16="http://schemas.microsoft.com/office/drawing/2014/main" id="{CB9517A8-BF27-9B6A-A3F3-93EF0E65CAEA}"/>
              </a:ext>
            </a:extLst>
          </p:cNvPr>
          <p:cNvPicPr>
            <a:picLocks noChangeAspect="1"/>
          </p:cNvPicPr>
          <p:nvPr/>
        </p:nvPicPr>
        <p:blipFill>
          <a:blip r:embed="rId12"/>
          <a:stretch>
            <a:fillRect/>
          </a:stretch>
        </p:blipFill>
        <p:spPr>
          <a:xfrm>
            <a:off x="28425703" y="18272160"/>
            <a:ext cx="14185337" cy="6721422"/>
          </a:xfrm>
          <a:prstGeom prst="rect">
            <a:avLst/>
          </a:prstGeom>
        </p:spPr>
      </p:pic>
      <p:sp>
        <p:nvSpPr>
          <p:cNvPr id="46" name="TextBox 45">
            <a:extLst>
              <a:ext uri="{FF2B5EF4-FFF2-40B4-BE49-F238E27FC236}">
                <a16:creationId xmlns:a16="http://schemas.microsoft.com/office/drawing/2014/main" id="{4BEA5BB8-AB91-BFAE-2D33-8DF1C129AB4B}"/>
              </a:ext>
            </a:extLst>
          </p:cNvPr>
          <p:cNvSpPr txBox="1"/>
          <p:nvPr/>
        </p:nvSpPr>
        <p:spPr>
          <a:xfrm>
            <a:off x="28911667" y="25769028"/>
            <a:ext cx="12509750" cy="923330"/>
          </a:xfrm>
          <a:prstGeom prst="rect">
            <a:avLst/>
          </a:prstGeom>
          <a:noFill/>
        </p:spPr>
        <p:txBody>
          <a:bodyPr wrap="square" rtlCol="0">
            <a:spAutoFit/>
          </a:bodyPr>
          <a:lstStyle/>
          <a:p>
            <a:r>
              <a:rPr lang="en-US" sz="5400" dirty="0">
                <a:latin typeface="Elephant" panose="02020904090505020303" pitchFamily="18" charset="0"/>
              </a:rPr>
              <a:t>limitations</a:t>
            </a:r>
          </a:p>
        </p:txBody>
      </p:sp>
      <p:sp>
        <p:nvSpPr>
          <p:cNvPr id="47" name="TextBox 46">
            <a:extLst>
              <a:ext uri="{FF2B5EF4-FFF2-40B4-BE49-F238E27FC236}">
                <a16:creationId xmlns:a16="http://schemas.microsoft.com/office/drawing/2014/main" id="{B285F604-D684-ABC6-E871-BA4B85EB1F94}"/>
              </a:ext>
            </a:extLst>
          </p:cNvPr>
          <p:cNvSpPr txBox="1"/>
          <p:nvPr/>
        </p:nvSpPr>
        <p:spPr>
          <a:xfrm>
            <a:off x="29016960" y="26837296"/>
            <a:ext cx="10555042"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a:t>User can’t get access of booking without registrations</a:t>
            </a:r>
          </a:p>
          <a:p>
            <a:pPr marL="285750" indent="-285750">
              <a:buFont typeface="Arial" panose="020B0604020202020204" pitchFamily="34" charset="0"/>
              <a:buChar char="•"/>
            </a:pPr>
            <a:r>
              <a:rPr lang="en-US" sz="3200" dirty="0"/>
              <a:t>Tour will only be confirmed after admin’s approval</a:t>
            </a:r>
          </a:p>
          <a:p>
            <a:pPr marL="285750" indent="-285750">
              <a:buFont typeface="Arial" panose="020B0604020202020204" pitchFamily="34" charset="0"/>
              <a:buChar char="•"/>
            </a:pPr>
            <a:r>
              <a:rPr lang="en-US" sz="3200" dirty="0"/>
              <a:t>It’s a user base website the admin functional access didn’t developed yet.   </a:t>
            </a:r>
          </a:p>
        </p:txBody>
      </p:sp>
      <p:sp>
        <p:nvSpPr>
          <p:cNvPr id="48" name="TextBox 47">
            <a:extLst>
              <a:ext uri="{FF2B5EF4-FFF2-40B4-BE49-F238E27FC236}">
                <a16:creationId xmlns:a16="http://schemas.microsoft.com/office/drawing/2014/main" id="{766A6DCF-AE33-705D-EEFB-6C21E3096F36}"/>
              </a:ext>
            </a:extLst>
          </p:cNvPr>
          <p:cNvSpPr txBox="1"/>
          <p:nvPr/>
        </p:nvSpPr>
        <p:spPr>
          <a:xfrm>
            <a:off x="8864605" y="29848359"/>
            <a:ext cx="11140440" cy="2400657"/>
          </a:xfrm>
          <a:prstGeom prst="rect">
            <a:avLst/>
          </a:prstGeom>
          <a:noFill/>
        </p:spPr>
        <p:txBody>
          <a:bodyPr wrap="square" rtlCol="0">
            <a:spAutoFit/>
          </a:bodyPr>
          <a:lstStyle/>
          <a:p>
            <a:r>
              <a:rPr lang="en-US" sz="5400" dirty="0">
                <a:latin typeface="Elephant" panose="02020904090505020303" pitchFamily="18" charset="0"/>
              </a:rPr>
              <a:t>Project mentor:</a:t>
            </a:r>
          </a:p>
          <a:p>
            <a:r>
              <a:rPr lang="en-US" sz="3200" dirty="0">
                <a:solidFill>
                  <a:schemeClr val="bg1"/>
                </a:solidFill>
                <a:latin typeface="Elephant" panose="02020904090505020303" pitchFamily="18" charset="0"/>
              </a:rPr>
              <a:t>Dr Shamim H Ripon</a:t>
            </a:r>
          </a:p>
          <a:p>
            <a:r>
              <a:rPr lang="en-US" sz="3200" dirty="0">
                <a:solidFill>
                  <a:schemeClr val="bg1"/>
                </a:solidFill>
                <a:latin typeface="Elephant" panose="02020904090505020303" pitchFamily="18" charset="0"/>
              </a:rPr>
              <a:t>Professor</a:t>
            </a:r>
          </a:p>
          <a:p>
            <a:r>
              <a:rPr lang="en-US" sz="3200" dirty="0">
                <a:solidFill>
                  <a:schemeClr val="bg1"/>
                </a:solidFill>
                <a:latin typeface="Elephant" panose="02020904090505020303" pitchFamily="18" charset="0"/>
              </a:rPr>
              <a:t>Department of computer science and engineering </a:t>
            </a:r>
          </a:p>
        </p:txBody>
      </p:sp>
      <p:pic>
        <p:nvPicPr>
          <p:cNvPr id="1028" name="Picture 4">
            <a:extLst>
              <a:ext uri="{FF2B5EF4-FFF2-40B4-BE49-F238E27FC236}">
                <a16:creationId xmlns:a16="http://schemas.microsoft.com/office/drawing/2014/main" id="{E55FB3B8-9F81-965B-108A-46EE1B66377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615" y="29543031"/>
            <a:ext cx="6498716" cy="257804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3E735FD-6C1A-8356-6F26-A4D5FE3564A6}"/>
              </a:ext>
            </a:extLst>
          </p:cNvPr>
          <p:cNvSpPr txBox="1"/>
          <p:nvPr/>
        </p:nvSpPr>
        <p:spPr>
          <a:xfrm>
            <a:off x="36360637" y="30057168"/>
            <a:ext cx="15061126" cy="1938992"/>
          </a:xfrm>
          <a:prstGeom prst="rect">
            <a:avLst/>
          </a:prstGeom>
          <a:noFill/>
        </p:spPr>
        <p:txBody>
          <a:bodyPr wrap="square" rtlCol="0">
            <a:spAutoFit/>
          </a:bodyPr>
          <a:lstStyle/>
          <a:p>
            <a:r>
              <a:rPr lang="en-US" sz="4800" dirty="0">
                <a:latin typeface="Elephant" panose="02020904090505020303" pitchFamily="18" charset="0"/>
              </a:rPr>
              <a:t>Presented by:</a:t>
            </a:r>
            <a:endParaRPr lang="en-US" sz="4800" dirty="0">
              <a:latin typeface="Times New Roman" panose="02020603050405020304" pitchFamily="18" charset="0"/>
              <a:cs typeface="Times New Roman" panose="02020603050405020304" pitchFamily="18" charset="0"/>
            </a:endParaRPr>
          </a:p>
          <a:p>
            <a:pPr marL="742950" indent="-742950">
              <a:buFont typeface="+mj-lt"/>
              <a:buAutoNum type="arabicPeriod"/>
            </a:pPr>
            <a:r>
              <a:rPr lang="en-US" sz="3600" dirty="0">
                <a:solidFill>
                  <a:schemeClr val="bg1"/>
                </a:solidFill>
                <a:latin typeface="Times New Roman" panose="02020603050405020304" pitchFamily="18" charset="0"/>
                <a:cs typeface="Times New Roman" panose="02020603050405020304" pitchFamily="18" charset="0"/>
              </a:rPr>
              <a:t>Shanta </a:t>
            </a:r>
            <a:r>
              <a:rPr lang="en-US" sz="3600" dirty="0" err="1">
                <a:solidFill>
                  <a:schemeClr val="bg1"/>
                </a:solidFill>
                <a:latin typeface="Times New Roman" panose="02020603050405020304" pitchFamily="18" charset="0"/>
                <a:cs typeface="Times New Roman" panose="02020603050405020304" pitchFamily="18" charset="0"/>
              </a:rPr>
              <a:t>islam</a:t>
            </a:r>
            <a:r>
              <a:rPr lang="en-US" sz="3600" dirty="0">
                <a:solidFill>
                  <a:schemeClr val="bg1"/>
                </a:solidFill>
                <a:latin typeface="Times New Roman" panose="02020603050405020304" pitchFamily="18" charset="0"/>
                <a:cs typeface="Times New Roman" panose="02020603050405020304" pitchFamily="18" charset="0"/>
              </a:rPr>
              <a:t> </a:t>
            </a:r>
          </a:p>
          <a:p>
            <a:pPr marL="742950" indent="-742950">
              <a:buFont typeface="+mj-lt"/>
              <a:buAutoNum type="arabicPeriod"/>
            </a:pPr>
            <a:r>
              <a:rPr lang="en-US" sz="3600" dirty="0" err="1">
                <a:solidFill>
                  <a:schemeClr val="bg1"/>
                </a:solidFill>
                <a:latin typeface="Times New Roman" panose="02020603050405020304" pitchFamily="18" charset="0"/>
                <a:cs typeface="Times New Roman" panose="02020603050405020304" pitchFamily="18" charset="0"/>
              </a:rPr>
              <a:t>Tausif</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ahmed</a:t>
            </a:r>
            <a:r>
              <a:rPr lang="en-US" sz="3600"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115657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142</TotalTime>
  <Words>171</Words>
  <Application>Microsoft Office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Elephant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Shanta Islam</dc:creator>
  <cp:lastModifiedBy>Shanta Islam</cp:lastModifiedBy>
  <cp:revision>2</cp:revision>
  <dcterms:created xsi:type="dcterms:W3CDTF">2024-05-27T13:08:22Z</dcterms:created>
  <dcterms:modified xsi:type="dcterms:W3CDTF">2024-06-02T08:27:14Z</dcterms:modified>
</cp:coreProperties>
</file>